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2"/>
  </p:notesMasterIdLst>
  <p:sldIdLst>
    <p:sldId id="258" r:id="rId3"/>
    <p:sldId id="260" r:id="rId4"/>
    <p:sldId id="261" r:id="rId5"/>
    <p:sldId id="262" r:id="rId6"/>
    <p:sldId id="263" r:id="rId7"/>
    <p:sldId id="264" r:id="rId8"/>
    <p:sldId id="265" r:id="rId9"/>
    <p:sldId id="259" r:id="rId10"/>
    <p:sldId id="266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Gill Sans" panose="020B0604020202020204" charset="0"/>
      <p:regular r:id="rId17"/>
      <p:bold r:id="rId18"/>
    </p:embeddedFont>
    <p:embeddedFont>
      <p:font typeface="Quattrocento Sans" panose="020B0604020202020204" charset="0"/>
      <p:regular r:id="rId19"/>
      <p:bold r:id="rId20"/>
      <p:italic r:id="rId21"/>
      <p:boldItalic r:id="rId22"/>
    </p:embeddedFont>
    <p:embeddedFont>
      <p:font typeface="Roboto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24"/>
    <p:restoredTop sz="94648"/>
  </p:normalViewPr>
  <p:slideViewPr>
    <p:cSldViewPr snapToGrid="0">
      <p:cViewPr varScale="1">
        <p:scale>
          <a:sx n="140" d="100"/>
          <a:sy n="140" d="100"/>
        </p:scale>
        <p:origin x="1182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1.xml"/><Relationship Id="rId21" Type="http://schemas.openxmlformats.org/officeDocument/2006/relationships/font" Target="fonts/font9.fntdata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2.fntdata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3.png>
</file>

<file path=ppt/media/image4.png>
</file>

<file path=ppt/media/image5.jpg>
</file>

<file path=ppt/media/image6.png>
</file>

<file path=ppt/media/image7.gif>
</file>

<file path=ppt/media/image8.png>
</file>

<file path=ppt/media/image9.gif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791ec946c_8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g7791ec946c_8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791ec946c_8_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g7791ec946c_8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791ec946c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7791ec946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791ec946c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7791ec946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7791ec946c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7791ec946c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7791ec946c_0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g7791ec946c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7791ec946c_0_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7791ec946c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7791ec946c_0_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g7791ec946c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791ec946c_8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8" name="Google Shape;198;g7791ec946c_8_2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7791ec946c_8_2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8.png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image" Target="../media/image16.png"/><Relationship Id="rId5" Type="http://schemas.openxmlformats.org/officeDocument/2006/relationships/image" Target="../media/image5.jp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4025" y="2207985"/>
            <a:ext cx="1671586" cy="727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2043" y="1267645"/>
            <a:ext cx="685800" cy="64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72043" y="319205"/>
            <a:ext cx="508379" cy="659216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7"/>
          <p:cNvSpPr txBox="1">
            <a:spLocks noGrp="1"/>
          </p:cNvSpPr>
          <p:nvPr>
            <p:ph type="title" idx="4294967295"/>
          </p:nvPr>
        </p:nvSpPr>
        <p:spPr>
          <a:xfrm>
            <a:off x="4292300" y="1179154"/>
            <a:ext cx="4940700" cy="8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725" tIns="32725" rIns="32725" bIns="327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Reality Unreality </a:t>
            </a:r>
            <a:endParaRPr dirty="0"/>
          </a:p>
        </p:txBody>
      </p:sp>
      <p:sp>
        <p:nvSpPr>
          <p:cNvPr id="146" name="Google Shape;146;p27"/>
          <p:cNvSpPr txBox="1"/>
          <p:nvPr/>
        </p:nvSpPr>
        <p:spPr>
          <a:xfrm>
            <a:off x="4572002" y="726425"/>
            <a:ext cx="3526200" cy="3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8925" tIns="29450" rIns="58925" bIns="29450" anchor="t" anchorCtr="0">
            <a:noAutofit/>
          </a:bodyPr>
          <a:lstStyle/>
          <a:p>
            <a:pPr algn="ctr" fontAlgn="ctr"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24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Шереметьево МАШ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/>
        </p:nvSpPr>
        <p:spPr>
          <a:xfrm>
            <a:off x="301699" y="135566"/>
            <a:ext cx="653903" cy="577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29"/>
          <p:cNvSpPr txBox="1"/>
          <p:nvPr/>
        </p:nvSpPr>
        <p:spPr>
          <a:xfrm>
            <a:off x="1065775" y="235575"/>
            <a:ext cx="7573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Проблема</a:t>
            </a:r>
            <a:endParaRPr sz="900" dirty="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0" name="Google Shape;160;p29"/>
          <p:cNvSpPr txBox="1"/>
          <p:nvPr/>
        </p:nvSpPr>
        <p:spPr>
          <a:xfrm>
            <a:off x="854302" y="1097612"/>
            <a:ext cx="3922283" cy="2362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dirty="0">
                <a:solidFill>
                  <a:srgbClr val="000000"/>
                </a:solidFill>
                <a:effectLst/>
                <a:latin typeface="+mj-lt"/>
              </a:rPr>
              <a:t>В настоящее время ориентирование в аэропорту для многих посетителей является довольно сложной задачей, несмотря на большое количество знаков и вывесок.</a:t>
            </a:r>
            <a:endParaRPr lang="en-US" sz="1600" b="0" i="0" dirty="0">
              <a:solidFill>
                <a:srgbClr val="000000"/>
              </a:solidFill>
              <a:effectLst/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dirty="0">
                <a:solidFill>
                  <a:srgbClr val="000000"/>
                </a:solidFill>
                <a:effectLst/>
                <a:latin typeface="+mj-lt"/>
              </a:rPr>
              <a:t> Причиной этому является большая площадь аэропорта и неумение людей ориентироваться. </a:t>
            </a:r>
            <a:endParaRPr lang="en-US" sz="1600" b="0" i="0" dirty="0">
              <a:solidFill>
                <a:srgbClr val="000000"/>
              </a:solidFill>
              <a:effectLst/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dirty="0">
                <a:solidFill>
                  <a:srgbClr val="000000"/>
                </a:solidFill>
                <a:effectLst/>
                <a:latin typeface="+mj-lt"/>
              </a:rPr>
              <a:t>Люди попавшие в аэропорт впервые могут не знать алгоритм подготовки к полету. </a:t>
            </a:r>
            <a:endParaRPr lang="en-US" sz="1600" b="0" i="0" dirty="0">
              <a:solidFill>
                <a:srgbClr val="000000"/>
              </a:solidFill>
              <a:effectLst/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dirty="0">
                <a:solidFill>
                  <a:srgbClr val="000000"/>
                </a:solidFill>
                <a:effectLst/>
                <a:latin typeface="+mj-lt"/>
              </a:rPr>
              <a:t>Также не менее важным критерием является страх потеряться или же просто опоздать на нужный рейс.</a:t>
            </a:r>
            <a:endParaRPr sz="1600" dirty="0">
              <a:latin typeface="+mj-lt"/>
              <a:ea typeface="Calibri"/>
              <a:cs typeface="Calibri"/>
              <a:sym typeface="Calibri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4093C06-5ACD-4E26-9331-34C2C5CD5B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1225" y="1793683"/>
            <a:ext cx="4031334" cy="228478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2D32D01-EDC3-4FC5-9F38-F0784DC72D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7819" y="0"/>
            <a:ext cx="9144000" cy="5143500"/>
          </a:xfrm>
          <a:prstGeom prst="rect">
            <a:avLst/>
          </a:prstGeom>
        </p:spPr>
      </p:pic>
      <p:sp>
        <p:nvSpPr>
          <p:cNvPr id="165" name="Google Shape;165;p30"/>
          <p:cNvSpPr txBox="1"/>
          <p:nvPr/>
        </p:nvSpPr>
        <p:spPr>
          <a:xfrm>
            <a:off x="301699" y="13556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30"/>
          <p:cNvSpPr txBox="1"/>
          <p:nvPr/>
        </p:nvSpPr>
        <p:spPr>
          <a:xfrm>
            <a:off x="1065775" y="235575"/>
            <a:ext cx="7573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Решение</a:t>
            </a:r>
            <a:endParaRPr sz="900" dirty="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B7EC98F-C221-49DC-AD5C-296294FF42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36415" y="-55274"/>
            <a:ext cx="2818263" cy="519877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9C6E258-DF08-4034-90BA-9AC63BA297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9158" y="-248106"/>
            <a:ext cx="3665137" cy="5472189"/>
          </a:xfrm>
          <a:prstGeom prst="rect">
            <a:avLst/>
          </a:prstGeom>
        </p:spPr>
      </p:pic>
      <p:sp>
        <p:nvSpPr>
          <p:cNvPr id="167" name="Google Shape;167;p30"/>
          <p:cNvSpPr txBox="1"/>
          <p:nvPr/>
        </p:nvSpPr>
        <p:spPr>
          <a:xfrm>
            <a:off x="1199422" y="1060820"/>
            <a:ext cx="5228442" cy="237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3200" dirty="0">
                <a:latin typeface="Calibri"/>
                <a:ea typeface="Calibri"/>
                <a:cs typeface="Calibri"/>
                <a:sym typeface="Calibri"/>
              </a:rPr>
              <a:t>Мы предлагаем вам решение, которое имеет встроенную карту и персонального ассистента, который  расскажет о интересных местах и фактах.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1"/>
          <p:cNvSpPr txBox="1"/>
          <p:nvPr/>
        </p:nvSpPr>
        <p:spPr>
          <a:xfrm>
            <a:off x="301699" y="13556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31"/>
          <p:cNvSpPr txBox="1"/>
          <p:nvPr/>
        </p:nvSpPr>
        <p:spPr>
          <a:xfrm>
            <a:off x="1065775" y="235575"/>
            <a:ext cx="7573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Бизнес ценность</a:t>
            </a:r>
            <a:endParaRPr sz="9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4" name="Google Shape;174;p31"/>
          <p:cNvSpPr txBox="1"/>
          <p:nvPr/>
        </p:nvSpPr>
        <p:spPr>
          <a:xfrm>
            <a:off x="955699" y="955306"/>
            <a:ext cx="7219310" cy="3527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dirty="0">
                <a:solidFill>
                  <a:srgbClr val="000000"/>
                </a:solidFill>
                <a:effectLst/>
                <a:latin typeface="+mj-lt"/>
              </a:rPr>
              <a:t>1. </a:t>
            </a:r>
            <a:r>
              <a:rPr lang="ru-RU" sz="1800" b="0" i="0" dirty="0">
                <a:solidFill>
                  <a:srgbClr val="000000"/>
                </a:solidFill>
                <a:effectLst/>
                <a:latin typeface="+mj-lt"/>
              </a:rPr>
              <a:t>Решение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r>
              <a:rPr lang="ru-RU" sz="1800" b="0" i="0" dirty="0">
                <a:solidFill>
                  <a:srgbClr val="000000"/>
                </a:solidFill>
                <a:effectLst/>
                <a:latin typeface="+mj-lt"/>
              </a:rPr>
              <a:t>на основе бота</a:t>
            </a:r>
            <a:r>
              <a:rPr lang="ru-RU" sz="1800" dirty="0">
                <a:latin typeface="+mj-lt"/>
              </a:rPr>
              <a:t> </a:t>
            </a:r>
            <a:r>
              <a:rPr lang="ru-RU" sz="1800" b="0" i="0" dirty="0">
                <a:solidFill>
                  <a:srgbClr val="000000"/>
                </a:solidFill>
                <a:effectLst/>
                <a:latin typeface="+mj-lt"/>
              </a:rPr>
              <a:t>менее затратно и понятнее для пользователя.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-RU" sz="1800" dirty="0">
                <a:latin typeface="+mj-lt"/>
              </a:rPr>
            </a:br>
            <a:r>
              <a:rPr lang="en-US" sz="1800" dirty="0">
                <a:latin typeface="+mj-lt"/>
              </a:rPr>
              <a:t>2. </a:t>
            </a:r>
            <a:r>
              <a:rPr lang="ru-RU" sz="1800" b="0" i="0" dirty="0">
                <a:solidFill>
                  <a:srgbClr val="000000"/>
                </a:solidFill>
                <a:effectLst/>
                <a:latin typeface="+mj-lt"/>
              </a:rPr>
              <a:t>Использование QR кодов для навигации, позволит обеспечить простой и надежный способ нахождения текущего местоположения. Также рядом с QR кодами будет располагаться ссылка на самого бота.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-RU" sz="1800" dirty="0">
                <a:latin typeface="+mj-lt"/>
              </a:rPr>
            </a:br>
            <a:r>
              <a:rPr lang="en-US" sz="1800" dirty="0">
                <a:latin typeface="+mj-lt"/>
              </a:rPr>
              <a:t>3. </a:t>
            </a:r>
            <a:r>
              <a:rPr lang="ru-RU" sz="1800" b="0" i="0" dirty="0">
                <a:solidFill>
                  <a:srgbClr val="000000"/>
                </a:solidFill>
                <a:effectLst/>
                <a:latin typeface="+mj-lt"/>
              </a:rPr>
              <a:t>У пользователя редко бывает время для скачивания приложения, а обращение к боту займет всего несколько секунд и позволит быстро сориентироваться в аэропорту.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sz="1800" dirty="0">
              <a:latin typeface="+mj-lt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latin typeface="+mj-lt"/>
                <a:ea typeface="Calibri"/>
                <a:cs typeface="Calibri"/>
                <a:sym typeface="Calibri"/>
              </a:rPr>
              <a:t>4. Наше решение позволит быстро делится информацией о рейсе с близкими и друзьями.</a:t>
            </a:r>
            <a:endParaRPr sz="1800" dirty="0">
              <a:latin typeface="+mj-lt"/>
              <a:ea typeface="Calibri"/>
              <a:cs typeface="Calibri"/>
              <a:sym typeface="Calibri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86ECBAA-423D-4226-B244-66232A228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1" y="1912393"/>
            <a:ext cx="945960" cy="945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DF4F4E19-1AD7-42E5-8FDD-2EA7F8D2F8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876" y="852375"/>
            <a:ext cx="1043201" cy="1043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0AB86BE1-38A2-440C-BB35-D05784E20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70" y="2998554"/>
            <a:ext cx="938029" cy="1068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D547A801-CC4A-47EF-86EE-69F1D1B8F6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11" y="4207020"/>
            <a:ext cx="836401" cy="836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/>
          <p:nvPr/>
        </p:nvSpPr>
        <p:spPr>
          <a:xfrm>
            <a:off x="301699" y="13556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32"/>
          <p:cNvSpPr txBox="1"/>
          <p:nvPr/>
        </p:nvSpPr>
        <p:spPr>
          <a:xfrm>
            <a:off x="1065775" y="235575"/>
            <a:ext cx="7573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Стек технологий</a:t>
            </a:r>
            <a:endParaRPr sz="9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" name="Google Shape;179;p32">
            <a:extLst>
              <a:ext uri="{FF2B5EF4-FFF2-40B4-BE49-F238E27FC236}">
                <a16:creationId xmlns:a16="http://schemas.microsoft.com/office/drawing/2014/main" id="{8DC947B2-C439-4BA9-A301-09295248E3BB}"/>
              </a:ext>
            </a:extLst>
          </p:cNvPr>
          <p:cNvSpPr txBox="1"/>
          <p:nvPr/>
        </p:nvSpPr>
        <p:spPr>
          <a:xfrm>
            <a:off x="301699" y="13556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181;p32">
            <a:extLst>
              <a:ext uri="{FF2B5EF4-FFF2-40B4-BE49-F238E27FC236}">
                <a16:creationId xmlns:a16="http://schemas.microsoft.com/office/drawing/2014/main" id="{DC9ADCA8-92A2-4C6B-96B8-36D36F45A97C}"/>
              </a:ext>
            </a:extLst>
          </p:cNvPr>
          <p:cNvSpPr txBox="1"/>
          <p:nvPr/>
        </p:nvSpPr>
        <p:spPr>
          <a:xfrm>
            <a:off x="3220775" y="953439"/>
            <a:ext cx="5693149" cy="1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ru-RU" dirty="0">
                <a:latin typeface="Calibri"/>
                <a:ea typeface="Calibri"/>
                <a:cs typeface="Calibri"/>
                <a:sym typeface="Calibri"/>
              </a:rPr>
              <a:t>Приложения, созданные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dirty="0">
                <a:latin typeface="Calibri"/>
                <a:ea typeface="Calibri"/>
                <a:cs typeface="Calibri"/>
                <a:sym typeface="Calibri"/>
              </a:rPr>
              <a:t>на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Flutter</a:t>
            </a:r>
            <a:r>
              <a:rPr lang="ru-RU" dirty="0">
                <a:latin typeface="Calibri"/>
                <a:ea typeface="Calibri"/>
                <a:cs typeface="Calibri"/>
                <a:sym typeface="Calibri"/>
              </a:rPr>
              <a:t> имеют свойство кроссплатформенности, позволяющее запускать приложение на различных устройствах, а также возможность запускать в веб-браузере.</a:t>
            </a:r>
            <a:endParaRPr lang="ru-RU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92453BC-30CD-4664-A6C0-3CAC2A6F11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515" y="891144"/>
            <a:ext cx="2179140" cy="1225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>
            <a:extLst>
              <a:ext uri="{FF2B5EF4-FFF2-40B4-BE49-F238E27FC236}">
                <a16:creationId xmlns:a16="http://schemas.microsoft.com/office/drawing/2014/main" id="{85FCBF65-2B71-4911-83CB-D3091FD06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99" y="2358464"/>
            <a:ext cx="2258181" cy="959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Текст 2">
            <a:extLst>
              <a:ext uri="{FF2B5EF4-FFF2-40B4-BE49-F238E27FC236}">
                <a16:creationId xmlns:a16="http://schemas.microsoft.com/office/drawing/2014/main" id="{961F6ED1-2A18-44E4-89BA-9D2CBDBF1A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22655" y="2477128"/>
            <a:ext cx="5823750" cy="1793101"/>
          </a:xfrm>
        </p:spPr>
        <p:txBody>
          <a:bodyPr/>
          <a:lstStyle/>
          <a:p>
            <a:pPr marL="152400" indent="0">
              <a:buNone/>
            </a:pPr>
            <a:r>
              <a:rPr lang="en-US" sz="1600" dirty="0" err="1">
                <a:solidFill>
                  <a:schemeClr val="tx1"/>
                </a:solidFill>
              </a:rPr>
              <a:t>Dialogflow</a:t>
            </a:r>
            <a:r>
              <a:rPr lang="en-US" sz="1600" dirty="0">
                <a:solidFill>
                  <a:schemeClr val="tx1"/>
                </a:solidFill>
              </a:rPr>
              <a:t> – </a:t>
            </a:r>
            <a:r>
              <a:rPr lang="ru-RU" sz="1600" dirty="0">
                <a:solidFill>
                  <a:schemeClr val="tx1"/>
                </a:solidFill>
              </a:rPr>
              <a:t>сервис помогает очеловечить нашего ассистента. Он поможет понимать пользователя с ошибками и даже другой раскладкой.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3"/>
          <p:cNvSpPr txBox="1"/>
          <p:nvPr/>
        </p:nvSpPr>
        <p:spPr>
          <a:xfrm>
            <a:off x="301699" y="13556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sz="3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33"/>
          <p:cNvSpPr txBox="1"/>
          <p:nvPr/>
        </p:nvSpPr>
        <p:spPr>
          <a:xfrm>
            <a:off x="1065775" y="235575"/>
            <a:ext cx="7573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Потенциал решения</a:t>
            </a:r>
            <a:endParaRPr sz="9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88" name="Google Shape;188;p33"/>
          <p:cNvSpPr txBox="1"/>
          <p:nvPr/>
        </p:nvSpPr>
        <p:spPr>
          <a:xfrm>
            <a:off x="1449675" y="1296499"/>
            <a:ext cx="5662800" cy="2306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Описание следующих шагов развития продукта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Шаг 1. Добавить поддержку просмотра этажей</a:t>
            </a:r>
            <a:r>
              <a:rPr lang="en-US" dirty="0"/>
              <a:t> </a:t>
            </a:r>
            <a:r>
              <a:rPr lang="ru-RU" dirty="0"/>
              <a:t>в приложении</a:t>
            </a:r>
            <a:r>
              <a:rPr lang="ru" dirty="0"/>
              <a:t>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Шаг 2. Улучшить взаимодействие ассистента с пользователем, добавить локальную базу данных для хранение информации</a:t>
            </a:r>
            <a:r>
              <a:rPr lang="ru-RU" dirty="0"/>
              <a:t>, добавление полезной информации.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Шаг 3.  Добавить поддержку переписки с ботом в  мессенджерах (Такие как </a:t>
            </a:r>
            <a:r>
              <a:rPr lang="en-US" dirty="0"/>
              <a:t>Telegram)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Шаг 4. Определение положения пользователя по </a:t>
            </a:r>
            <a:r>
              <a:rPr lang="en-US" dirty="0" err="1"/>
              <a:t>Qr</a:t>
            </a:r>
            <a:r>
              <a:rPr lang="en-US" dirty="0"/>
              <a:t> </a:t>
            </a:r>
            <a:r>
              <a:rPr lang="ru-RU" dirty="0"/>
              <a:t>коду.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113C549-935D-4BFD-81CF-EF220C83BF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5076" y="760513"/>
            <a:ext cx="1294832" cy="1294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4"/>
          <p:cNvSpPr txBox="1"/>
          <p:nvPr/>
        </p:nvSpPr>
        <p:spPr>
          <a:xfrm>
            <a:off x="301699" y="13556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sz="3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" name="Google Shape;194;p34"/>
          <p:cNvSpPr txBox="1"/>
          <p:nvPr/>
        </p:nvSpPr>
        <p:spPr>
          <a:xfrm>
            <a:off x="1065775" y="235575"/>
            <a:ext cx="7573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Демонстрация решения</a:t>
            </a:r>
            <a:endParaRPr sz="3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34"/>
          <p:cNvSpPr txBox="1"/>
          <p:nvPr/>
        </p:nvSpPr>
        <p:spPr>
          <a:xfrm>
            <a:off x="1555845" y="-12562"/>
            <a:ext cx="5662800" cy="1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2021-04-24 13-08-01">
            <a:hlinkClick r:id="" action="ppaction://media"/>
            <a:extLst>
              <a:ext uri="{FF2B5EF4-FFF2-40B4-BE49-F238E27FC236}">
                <a16:creationId xmlns:a16="http://schemas.microsoft.com/office/drawing/2014/main" id="{18C6C46A-BC7F-4B8C-BA1F-782503DC61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55699" y="960903"/>
            <a:ext cx="7287549" cy="4099246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4F6A8F2-D73F-4EBF-878E-2D45A81038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0752" y="852375"/>
            <a:ext cx="2818263" cy="420777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4B2DAFB-46FC-4156-9EC1-BB21A1E8DE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90008" y="824225"/>
            <a:ext cx="2818263" cy="42359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7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/>
        </p:nvSpPr>
        <p:spPr>
          <a:xfrm>
            <a:off x="301699" y="13556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7</a:t>
            </a:r>
            <a:endParaRPr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8"/>
          <p:cNvSpPr txBox="1"/>
          <p:nvPr/>
        </p:nvSpPr>
        <p:spPr>
          <a:xfrm>
            <a:off x="955699" y="74192"/>
            <a:ext cx="7573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Команда</a:t>
            </a:r>
            <a:endParaRPr sz="900" dirty="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3" name="Google Shape;153;p28"/>
          <p:cNvSpPr txBox="1"/>
          <p:nvPr/>
        </p:nvSpPr>
        <p:spPr>
          <a:xfrm>
            <a:off x="1199097" y="1128507"/>
            <a:ext cx="3372903" cy="11296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000000"/>
                </a:solidFill>
                <a:effectLst/>
                <a:latin typeface="+mj-lt"/>
              </a:rPr>
              <a:t>Макаров Дмитрий – Капитан команды</a:t>
            </a:r>
            <a:r>
              <a:rPr lang="ru-RU" sz="1400" dirty="0">
                <a:latin typeface="+mj-lt"/>
              </a:rPr>
              <a:t>, разработка на </a:t>
            </a:r>
            <a:r>
              <a:rPr lang="ru-RU" sz="1400" dirty="0" err="1">
                <a:latin typeface="+mj-lt"/>
              </a:rPr>
              <a:t>flutter</a:t>
            </a:r>
            <a:endParaRPr lang="ru-RU" sz="1400" dirty="0">
              <a:latin typeface="+mj-lt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u-RU" sz="1400" b="0" i="0" dirty="0">
              <a:solidFill>
                <a:srgbClr val="000000"/>
              </a:solidFill>
              <a:effectLst/>
              <a:latin typeface="+mj-lt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u-RU" sz="1400" b="0" i="0" dirty="0">
              <a:solidFill>
                <a:srgbClr val="000000"/>
              </a:solidFill>
              <a:effectLst/>
              <a:latin typeface="+mj-lt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u-RU" sz="1400" b="0" i="0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02A3E0B-FE25-4471-A373-BB74A3874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9849" y="2490716"/>
            <a:ext cx="1628079" cy="244211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81F4E8E-38EA-416C-88F0-EF8A37A64D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07" r="24893" b="3921"/>
          <a:stretch/>
        </p:blipFill>
        <p:spPr bwMode="auto">
          <a:xfrm>
            <a:off x="113660" y="701333"/>
            <a:ext cx="1446662" cy="195145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lt-текст">
            <a:extLst>
              <a:ext uri="{FF2B5EF4-FFF2-40B4-BE49-F238E27FC236}">
                <a16:creationId xmlns:a16="http://schemas.microsoft.com/office/drawing/2014/main" id="{23D21DB6-6890-4ED2-9229-666613DE4C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6716" y="641323"/>
            <a:ext cx="1628079" cy="289356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09BEE5D-1355-4406-B696-752B38A4E66B}"/>
              </a:ext>
            </a:extLst>
          </p:cNvPr>
          <p:cNvSpPr txBox="1"/>
          <p:nvPr/>
        </p:nvSpPr>
        <p:spPr>
          <a:xfrm>
            <a:off x="7074202" y="1644188"/>
            <a:ext cx="188258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0" i="0" dirty="0">
                <a:solidFill>
                  <a:srgbClr val="000000"/>
                </a:solidFill>
                <a:effectLst/>
                <a:latin typeface="+mj-lt"/>
              </a:rPr>
              <a:t>Александр </a:t>
            </a:r>
            <a:r>
              <a:rPr lang="ru-RU" sz="1400" b="0" i="0" dirty="0" err="1">
                <a:solidFill>
                  <a:srgbClr val="000000"/>
                </a:solidFill>
                <a:effectLst/>
                <a:latin typeface="+mj-lt"/>
              </a:rPr>
              <a:t>Замошников</a:t>
            </a:r>
            <a:r>
              <a:rPr lang="ru-RU" sz="1400" b="0" i="0" dirty="0">
                <a:solidFill>
                  <a:srgbClr val="000000"/>
                </a:solidFill>
                <a:effectLst/>
                <a:latin typeface="+mj-lt"/>
              </a:rPr>
              <a:t> – разработка бота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2AB318-384A-4EBF-AE40-212DC2C7C4F1}"/>
              </a:ext>
            </a:extLst>
          </p:cNvPr>
          <p:cNvSpPr txBox="1"/>
          <p:nvPr/>
        </p:nvSpPr>
        <p:spPr>
          <a:xfrm>
            <a:off x="3592262" y="2830730"/>
            <a:ext cx="174445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000000"/>
                </a:solidFill>
                <a:effectLst/>
                <a:latin typeface="+mj-lt"/>
              </a:rPr>
              <a:t>Миронов Алексей – </a:t>
            </a:r>
            <a:endParaRPr lang="en-US" sz="1400" b="0" i="0" dirty="0">
              <a:solidFill>
                <a:srgbClr val="000000"/>
              </a:solidFill>
              <a:effectLst/>
              <a:latin typeface="+mj-lt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1400" b="0" i="0" dirty="0">
                <a:solidFill>
                  <a:srgbClr val="000000"/>
                </a:solidFill>
                <a:effectLst/>
                <a:latin typeface="+mj-lt"/>
              </a:rPr>
              <a:t>     </a:t>
            </a:r>
            <a:r>
              <a:rPr lang="ru-RU" sz="1400" b="0" i="0" dirty="0">
                <a:solidFill>
                  <a:srgbClr val="000000"/>
                </a:solidFill>
                <a:effectLst/>
                <a:latin typeface="+mj-lt"/>
              </a:rPr>
              <a:t>разработка на 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+mj-lt"/>
              </a:rPr>
              <a:t>     </a:t>
            </a:r>
            <a:r>
              <a:rPr lang="ru-RU" sz="1400" b="0" i="0" dirty="0" err="1">
                <a:solidFill>
                  <a:srgbClr val="000000"/>
                </a:solidFill>
                <a:effectLst/>
                <a:latin typeface="+mj-lt"/>
              </a:rPr>
              <a:t>flutter</a:t>
            </a:r>
            <a:r>
              <a:rPr lang="ru-RU" dirty="0">
                <a:latin typeface="+mj-lt"/>
              </a:rPr>
              <a:t>, </a:t>
            </a:r>
            <a:r>
              <a:rPr lang="en-US" dirty="0">
                <a:latin typeface="+mj-lt"/>
              </a:rPr>
              <a:t>telegram</a:t>
            </a:r>
            <a:endParaRPr lang="ru-RU" sz="1400" dirty="0">
              <a:latin typeface="+mj-lt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5"/>
          <p:cNvSpPr txBox="1"/>
          <p:nvPr/>
        </p:nvSpPr>
        <p:spPr>
          <a:xfrm>
            <a:off x="2310629" y="1494926"/>
            <a:ext cx="4676700" cy="16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3300"/>
              <a:buFont typeface="Roboto"/>
              <a:buNone/>
            </a:pPr>
            <a:r>
              <a:rPr lang="ru" sz="3300" dirty="0">
                <a:solidFill>
                  <a:srgbClr val="222A35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 </a:t>
            </a:r>
            <a:endParaRPr sz="3300" dirty="0">
              <a:solidFill>
                <a:srgbClr val="222A35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3300"/>
              <a:buFont typeface="Roboto"/>
              <a:buNone/>
            </a:pPr>
            <a:endParaRPr sz="3300" dirty="0">
              <a:solidFill>
                <a:srgbClr val="222A3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" name="Google Shape;203;p35"/>
          <p:cNvSpPr txBox="1"/>
          <p:nvPr/>
        </p:nvSpPr>
        <p:spPr>
          <a:xfrm>
            <a:off x="301699" y="135566"/>
            <a:ext cx="653903" cy="577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324</Words>
  <Application>Microsoft Office PowerPoint</Application>
  <PresentationFormat>Экран (16:9)</PresentationFormat>
  <Paragraphs>47</Paragraphs>
  <Slides>9</Slides>
  <Notes>9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Calibri</vt:lpstr>
      <vt:lpstr>Gill Sans</vt:lpstr>
      <vt:lpstr>Arial</vt:lpstr>
      <vt:lpstr>Quattrocento Sans</vt:lpstr>
      <vt:lpstr>Roboto</vt:lpstr>
      <vt:lpstr>Simple Light</vt:lpstr>
      <vt:lpstr>Тема Office</vt:lpstr>
      <vt:lpstr>Reality Unreality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Дмитрий Макаров</cp:lastModifiedBy>
  <cp:revision>51</cp:revision>
  <dcterms:modified xsi:type="dcterms:W3CDTF">2021-04-24T11:24:30Z</dcterms:modified>
</cp:coreProperties>
</file>